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9" r:id="rId1"/>
  </p:sldMasterIdLst>
  <p:notesMasterIdLst>
    <p:notesMasterId r:id="rId94"/>
  </p:notesMasterIdLst>
  <p:sldIdLst>
    <p:sldId id="256" r:id="rId2"/>
    <p:sldId id="272" r:id="rId3"/>
    <p:sldId id="287" r:id="rId4"/>
    <p:sldId id="288" r:id="rId5"/>
    <p:sldId id="289" r:id="rId6"/>
    <p:sldId id="276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30" r:id="rId47"/>
    <p:sldId id="329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40" r:id="rId57"/>
    <p:sldId id="339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61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26" y="96"/>
      </p:cViewPr>
      <p:guideLst>
        <p:guide orient="horz" pos="193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76BB0-1E02-4D43-8C58-0480F8B62BB3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591BC-D980-48A3-9319-E03A82F65E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6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89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15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16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76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45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29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2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56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99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4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56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C32D7C4-B068-4E78-8ABB-A6663093F2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93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course/82108/syllabu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epik.org/course/82108/syllabu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course/82108/syllabu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course/82108/syllabu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stepik.org/course/82108/syllabu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ik.org/course/82108/syllabu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web-</a:t>
            </a:r>
            <a:r>
              <a:rPr lang="ru-RU" dirty="0" smtClean="0"/>
              <a:t>разработки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5271"/>
          </a:xfrm>
        </p:spPr>
        <p:txBody>
          <a:bodyPr/>
          <a:lstStyle/>
          <a:p>
            <a:r>
              <a:rPr lang="ru-RU" dirty="0" smtClean="0"/>
              <a:t>Лекция </a:t>
            </a:r>
            <a:r>
              <a:rPr lang="en-US" dirty="0"/>
              <a:t>3</a:t>
            </a:r>
            <a:r>
              <a:rPr lang="ru-RU" dirty="0" smtClean="0"/>
              <a:t>. Основы разработки </a:t>
            </a:r>
            <a:r>
              <a:rPr lang="en-US" dirty="0" smtClean="0"/>
              <a:t>web-</a:t>
            </a:r>
            <a:r>
              <a:rPr lang="ru-RU" dirty="0" smtClean="0"/>
              <a:t>интерфейсов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262851" y="5007406"/>
            <a:ext cx="3929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Курс читают:</a:t>
            </a:r>
          </a:p>
          <a:p>
            <a:endParaRPr lang="en-US" dirty="0" smtClean="0"/>
          </a:p>
          <a:p>
            <a:r>
              <a:rPr lang="ru-RU" dirty="0" smtClean="0"/>
              <a:t>Шульман В.Д.</a:t>
            </a:r>
            <a:r>
              <a:rPr lang="en-US" dirty="0"/>
              <a:t>	@</a:t>
            </a:r>
            <a:r>
              <a:rPr lang="en-US" dirty="0" err="1"/>
              <a:t>ShtuzerVD</a:t>
            </a:r>
            <a:endParaRPr lang="en-US" dirty="0" smtClean="0"/>
          </a:p>
          <a:p>
            <a:r>
              <a:rPr lang="ru-RU" dirty="0" smtClean="0"/>
              <a:t>Пелевина Т.В.</a:t>
            </a:r>
            <a:r>
              <a:rPr lang="en-US" dirty="0" smtClean="0"/>
              <a:t>	</a:t>
            </a:r>
            <a:r>
              <a:rPr lang="ru-RU" dirty="0" smtClean="0"/>
              <a:t>	</a:t>
            </a:r>
            <a:r>
              <a:rPr lang="en-US" dirty="0"/>
              <a:t>@</a:t>
            </a:r>
            <a:r>
              <a:rPr lang="en-US" dirty="0" err="1" smtClean="0"/>
              <a:t>anivelat</a:t>
            </a:r>
            <a:r>
              <a:rPr lang="en-US" dirty="0" smtClean="0"/>
              <a:t>	</a:t>
            </a:r>
            <a:endParaRPr lang="ru-RU" dirty="0" smtClean="0"/>
          </a:p>
          <a:p>
            <a:r>
              <a:rPr lang="ru-RU" dirty="0" smtClean="0"/>
              <a:t>Шабанов В.В.</a:t>
            </a:r>
            <a:r>
              <a:rPr lang="en-US" dirty="0"/>
              <a:t>	</a:t>
            </a:r>
            <a:r>
              <a:rPr lang="en-US" dirty="0" smtClean="0"/>
              <a:t>	@</a:t>
            </a:r>
            <a:r>
              <a:rPr lang="en-US" dirty="0" err="1"/>
              <a:t>ZeroHug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9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Атрибуты  </a:t>
            </a:r>
            <a:r>
              <a:rPr lang="ru-RU" sz="3200" dirty="0"/>
              <a:t>содержат дополнительную информацию об элементе, которая не входит в содержимое элемента:</a:t>
            </a:r>
            <a:endParaRPr lang="ru-RU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pic>
        <p:nvPicPr>
          <p:cNvPr id="2050" name="Picture 2" descr="https://ucarecdn.com/88fff333-7e64-4441-925a-2e4b0f8b07a5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3746240"/>
            <a:ext cx="11529753" cy="12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stepik.org/course/82108/syllabus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7995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Существует две категории </a:t>
            </a:r>
            <a:r>
              <a:rPr lang="ru-RU" sz="3200" dirty="0"/>
              <a:t>элементов в HTML</a:t>
            </a:r>
            <a:r>
              <a:rPr lang="ru-RU" sz="3200" dirty="0" smtClean="0"/>
              <a:t>:</a:t>
            </a:r>
          </a:p>
          <a:p>
            <a:pPr marL="0" indent="0">
              <a:buNone/>
            </a:pPr>
            <a:endParaRPr lang="ru-RU" sz="3200" dirty="0"/>
          </a:p>
          <a:p>
            <a:r>
              <a:rPr lang="ru-RU" sz="3200" dirty="0" smtClean="0"/>
              <a:t>Блочные:</a:t>
            </a:r>
          </a:p>
          <a:p>
            <a:endParaRPr lang="ru-RU" sz="3200" dirty="0" smtClean="0"/>
          </a:p>
          <a:p>
            <a:endParaRPr lang="ru-RU" sz="3200" dirty="0"/>
          </a:p>
          <a:p>
            <a:endParaRPr lang="ru-RU" sz="3200" dirty="0" smtClean="0"/>
          </a:p>
          <a:p>
            <a:r>
              <a:rPr lang="ru-RU" sz="3200" dirty="0" smtClean="0"/>
              <a:t>Строчные:</a:t>
            </a:r>
          </a:p>
          <a:p>
            <a:endParaRPr lang="ru-RU" sz="3200" dirty="0"/>
          </a:p>
          <a:p>
            <a:endParaRPr lang="ru-RU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518" y="2908383"/>
            <a:ext cx="7355560" cy="147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518" y="5205905"/>
            <a:ext cx="6831527" cy="53580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stepik.org/course/82108/syllabus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1371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61" y="1662405"/>
            <a:ext cx="9854698" cy="457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6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87" y="1754586"/>
            <a:ext cx="8872712" cy="41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146" name="Picture 2" descr="https://ucarecdn.com/cf14acfd-8128-415e-9309-abf9588209fb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6" y="2341747"/>
            <a:ext cx="11522547" cy="32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9218" name="Picture 2" descr="https://ucarecdn.com/2947f850-48d0-40f4-acd1-186ba7a8e1b8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2128339"/>
            <a:ext cx="11530104" cy="34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0242" name="Picture 2" descr="https://ucarecdn.com/62eb4261-4306-4fc6-94f2-4df77bcbdc21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9" y="1560109"/>
            <a:ext cx="11512722" cy="44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7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0242" name="Picture 2" descr="https://ucarecdn.com/62eb4261-4306-4fc6-94f2-4df77bcbdc21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9" y="1560109"/>
            <a:ext cx="11512722" cy="44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5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1266" name="Picture 2" descr="https://ucarecdn.com/e7cb2229-efd6-4883-a24a-a50437322de3/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49" y="1319220"/>
            <a:ext cx="6817902" cy="502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3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19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3314" name="Picture 2" descr="https://ucarecdn.com/b43fc9ae-b939-42c1-babb-a57c50c29681/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658" y="1403352"/>
            <a:ext cx="6716683" cy="494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11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Н</a:t>
            </a:r>
            <a:r>
              <a:rPr lang="ru-RU" sz="3600" dirty="0"/>
              <a:t>а</a:t>
            </a:r>
            <a:r>
              <a:rPr lang="ru-RU" sz="3600" dirty="0" smtClean="0"/>
              <a:t> «ты»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Довольно часто в начале собеседований в крупные российские </a:t>
            </a:r>
            <a:r>
              <a:rPr lang="en-US" sz="3200" dirty="0" smtClean="0"/>
              <a:t>IT-</a:t>
            </a:r>
            <a:r>
              <a:rPr lang="ru-RU" sz="3200" dirty="0" smtClean="0"/>
              <a:t>компании задают простой вопрос «На </a:t>
            </a:r>
            <a:r>
              <a:rPr lang="ru-RU" sz="3200" dirty="0"/>
              <a:t>т</a:t>
            </a:r>
            <a:r>
              <a:rPr lang="ru-RU" sz="3200" dirty="0" smtClean="0"/>
              <a:t>ы или на вы»?</a:t>
            </a:r>
            <a:br>
              <a:rPr lang="ru-RU" sz="3200" dirty="0" smtClean="0"/>
            </a:b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Так вот, если есть желание словить жирный минус по софтам в самом начале</a:t>
            </a:r>
            <a:r>
              <a:rPr lang="en-US" sz="3200" dirty="0" smtClean="0"/>
              <a:t> </a:t>
            </a:r>
            <a:r>
              <a:rPr lang="ru-RU" sz="3200" dirty="0" smtClean="0"/>
              <a:t>собеса, то обязательно надо выбирать «вежливу</a:t>
            </a:r>
            <a:r>
              <a:rPr lang="ru-RU" sz="3200" dirty="0"/>
              <a:t>ю</a:t>
            </a:r>
            <a:r>
              <a:rPr lang="ru-RU" sz="3200" dirty="0" smtClean="0"/>
              <a:t> форму общения» =)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</a:t>
            </a:fld>
            <a:endParaRPr lang="ru-RU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21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4338" name="Picture 2" descr="https://ucarecdn.com/60e5c955-57d1-4a3a-93ad-3b4a9e45ad38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84" y="2921699"/>
            <a:ext cx="11709832" cy="274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В 2005 году гиперссылки были </a:t>
            </a:r>
            <a:r>
              <a:rPr lang="ru-RU" sz="3200" dirty="0"/>
              <a:t>основой </a:t>
            </a:r>
            <a:r>
              <a:rPr lang="ru-RU" sz="3200" dirty="0" err="1"/>
              <a:t>web</a:t>
            </a:r>
            <a:r>
              <a:rPr lang="ru-RU" sz="3200" dirty="0"/>
              <a:t>-документа, именно по ним </a:t>
            </a:r>
            <a:r>
              <a:rPr lang="ru-RU" sz="3200" dirty="0" smtClean="0"/>
              <a:t>происходил </a:t>
            </a:r>
            <a:r>
              <a:rPr lang="ru-RU" sz="3200" dirty="0"/>
              <a:t>переход с одной </a:t>
            </a:r>
            <a:r>
              <a:rPr lang="ru-RU" sz="3200" dirty="0" err="1"/>
              <a:t>web</a:t>
            </a:r>
            <a:r>
              <a:rPr lang="ru-RU" sz="3200" dirty="0"/>
              <a:t>-страницы на другую.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23966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5362" name="Picture 2" descr="https://ucarecdn.com/70104508-8057-49e7-8554-1b90f9978448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59"/>
          <a:stretch/>
        </p:blipFill>
        <p:spPr bwMode="auto">
          <a:xfrm>
            <a:off x="1692305" y="1865375"/>
            <a:ext cx="8673666" cy="216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carecdn.com/70104508-8057-49e7-8554-1b90f9978448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4"/>
          <a:stretch/>
        </p:blipFill>
        <p:spPr bwMode="auto">
          <a:xfrm>
            <a:off x="3166096" y="4031391"/>
            <a:ext cx="5859808" cy="220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6386" name="Picture 2" descr="https://ucarecdn.com/a8e5fcda-c003-4a0e-a008-23fdfaa8f37d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52"/>
          <a:stretch/>
        </p:blipFill>
        <p:spPr bwMode="auto">
          <a:xfrm>
            <a:off x="1884695" y="1458585"/>
            <a:ext cx="8422609" cy="195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carecdn.com/a8e5fcda-c003-4a0e-a008-23fdfaa8f37d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1"/>
          <a:stretch/>
        </p:blipFill>
        <p:spPr bwMode="auto">
          <a:xfrm>
            <a:off x="3206704" y="3602674"/>
            <a:ext cx="5778592" cy="217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4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3200" dirty="0" smtClean="0"/>
          </a:p>
        </p:txBody>
      </p:sp>
      <p:pic>
        <p:nvPicPr>
          <p:cNvPr id="17412" name="Picture 4" descr="https://ucarecdn.com/6f93e29b-d1ab-4778-af04-88e9cfde08b5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910" y="2209350"/>
            <a:ext cx="9814180" cy="384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8435" name="Picture 3" descr="https://ucarecdn.com/cdcf9d73-bf99-4a37-8d95-6e3701c657cb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1" y="2665031"/>
            <a:ext cx="11514058" cy="254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8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9458" name="Picture 2" descr="https://ucarecdn.com/28c0aaf2-3e52-47a8-93cd-a32d514f99eb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9" y="3912525"/>
            <a:ext cx="11568622" cy="153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Также если не получается получить доступ к изображению (неверный путь указан, некорректная ссылка), то срабатывает атрибут </a:t>
            </a:r>
            <a:r>
              <a:rPr lang="ru-RU" sz="3200" dirty="0" err="1"/>
              <a:t>alt</a:t>
            </a:r>
            <a:r>
              <a:rPr lang="ru-RU" sz="3200" dirty="0"/>
              <a:t> - альтернативный текст. 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1594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19458" name="Picture 2" descr="https://ucarecdn.com/28c0aaf2-3e52-47a8-93cd-a32d514f99eb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9" y="3912525"/>
            <a:ext cx="11568622" cy="153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Также если не получается получить доступ к изображению (неверный путь указан, некорректная ссылка), то срабатывает атрибут </a:t>
            </a:r>
            <a:r>
              <a:rPr lang="ru-RU" sz="3200" dirty="0" err="1"/>
              <a:t>alt</a:t>
            </a:r>
            <a:r>
              <a:rPr lang="ru-RU" sz="3200" dirty="0"/>
              <a:t> - альтернативный текст. 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7626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20484" name="Picture 4" descr="https://ucarecdn.com/76295783-24c1-4310-8399-273c5bf70753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27" y="1974678"/>
            <a:ext cx="11548945" cy="39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22530" name="Picture 2" descr="https://ucarecdn.com/482603b3-69bc-4fe3-9d9a-3f2e446999c6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44"/>
          <a:stretch/>
        </p:blipFill>
        <p:spPr bwMode="auto">
          <a:xfrm>
            <a:off x="2257723" y="1465171"/>
            <a:ext cx="7676554" cy="468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4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29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23554" name="Picture 2" descr="https://ucarecdn.com/76d59080-c5b7-407b-b4c4-0400b7f16bb0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3" y="2665644"/>
            <a:ext cx="11469793" cy="277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/>
              <a:t>Поиск багов в лекциях</a:t>
            </a:r>
            <a:r>
              <a:rPr lang="en-US" sz="3600" dirty="0"/>
              <a:t>/</a:t>
            </a:r>
            <a:r>
              <a:rPr lang="ru-RU" sz="3600" dirty="0"/>
              <a:t>лабораторных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За найденные «</a:t>
            </a:r>
            <a:r>
              <a:rPr lang="ru-RU" sz="3200" dirty="0" err="1"/>
              <a:t>очепятки</a:t>
            </a:r>
            <a:r>
              <a:rPr lang="ru-RU" sz="3200" dirty="0"/>
              <a:t>» можно получить </a:t>
            </a:r>
            <a:r>
              <a:rPr lang="ru-RU" sz="3200" dirty="0" smtClean="0"/>
              <a:t>доп. </a:t>
            </a:r>
            <a:r>
              <a:rPr lang="ru-RU" sz="3200" dirty="0"/>
              <a:t>баллы, </a:t>
            </a:r>
            <a:r>
              <a:rPr lang="ru-RU" sz="3200" dirty="0" smtClean="0"/>
              <a:t>начисляемые </a:t>
            </a:r>
            <a:r>
              <a:rPr lang="ru-RU" sz="3200" dirty="0"/>
              <a:t>сверх </a:t>
            </a:r>
            <a:r>
              <a:rPr lang="ru-RU" sz="3200" dirty="0" smtClean="0"/>
              <a:t>тех 70, которые </a:t>
            </a:r>
            <a:r>
              <a:rPr lang="ru-RU" sz="3200" dirty="0" err="1" smtClean="0"/>
              <a:t>пологаются</a:t>
            </a:r>
            <a:r>
              <a:rPr lang="ru-RU" sz="3200" dirty="0" smtClean="0"/>
              <a:t> </a:t>
            </a:r>
            <a:r>
              <a:rPr lang="ru-RU" sz="3200" dirty="0"/>
              <a:t>за семестр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</a:t>
            </a:fld>
            <a:endParaRPr lang="ru-RU" sz="2800" dirty="0"/>
          </a:p>
        </p:txBody>
      </p:sp>
      <p:pic>
        <p:nvPicPr>
          <p:cNvPr id="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" y="3068638"/>
            <a:ext cx="11529753" cy="32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651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25602" name="Picture 2" descr="https://ucarecdn.com/b83710d2-04dd-456d-a915-e4fb335c0ec4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1" y="2918724"/>
            <a:ext cx="11504217" cy="218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9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26626" name="Picture 2" descr="https://ucarecdn.com/7c9d7fbc-8a9e-4f50-b82b-aa1591bc219d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31" y="1506713"/>
            <a:ext cx="8611938" cy="46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6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27650" name="Picture 2" descr="https://ucarecdn.com/447c5942-8dde-4e0e-a4b4-59cf0a539f02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42" y="1499593"/>
            <a:ext cx="8822515" cy="461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28674" name="Picture 2" descr="https://ucarecdn.com/f2372ee7-22cd-4e51-bbae-9876049d5480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5" y="3226569"/>
            <a:ext cx="11568890" cy="16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23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29698" name="Picture 2" descr="https://ucarecdn.com/2c8f4595-d127-468e-9ddf-2b8999fc0a06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30" y="1561492"/>
            <a:ext cx="11535939" cy="449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Dev TOOLS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0722" name="Picture 2" descr="https://ucarecdn.com/fb2edefe-997f-4266-b4fe-9e78b4e29fcd/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28" y="1416901"/>
            <a:ext cx="7959543" cy="47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26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Структура </a:t>
            </a:r>
            <a:r>
              <a:rPr lang="en-US" sz="3600" dirty="0" smtClean="0"/>
              <a:t>WEB-</a:t>
            </a:r>
            <a:r>
              <a:rPr lang="ru-RU" sz="3600" dirty="0" smtClean="0"/>
              <a:t>страницы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1746" name="Picture 2" descr="https://ucarecdn.com/384c3067-f6e7-43b7-b6e9-a907fe591ee6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76" y="1493086"/>
            <a:ext cx="11603146" cy="449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76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2770" name="Picture 2" descr="https://ucarecdn.com/83b16e5e-1429-4aba-9fae-35959693ff1a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4" y="3236744"/>
            <a:ext cx="11634631" cy="149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3794" name="Picture 2" descr="https://ucarecdn.com/a8d7bce7-d4c9-412e-97af-bd468ae0cb72/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83" y="1548726"/>
            <a:ext cx="10805833" cy="46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2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39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4818" name="Picture 2" descr="https://ucarecdn.com/34022601-ca14-4abe-995d-bd50e7c53175/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38" y="1437204"/>
            <a:ext cx="9429924" cy="47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Лабораторные работы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Количество открытых лабораторных работ увеличено до 5 шт.</a:t>
            </a:r>
            <a:endParaRPr lang="ru-RU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2268248"/>
            <a:ext cx="11536334" cy="31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8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5842" name="Picture 2" descr="https://ucarecdn.com/7a3fb1ab-41fb-4049-b5c7-36a46e33fcd2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42" y="1561221"/>
            <a:ext cx="11580920" cy="4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5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6866" name="Picture 2" descr="https://ucarecdn.com/46b2d67b-561f-456f-be3d-52930279112d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61" y="1449892"/>
            <a:ext cx="8898678" cy="471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1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7890" name="Picture 2" descr="https://ucarecdn.com/c4d2f6b0-ef8f-4134-9b8d-5456b61dc6e8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17" y="1552024"/>
            <a:ext cx="9982720" cy="45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5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3" y="1440266"/>
            <a:ext cx="96869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8914" name="Picture 2" descr="https://ucarecdn.com/c0d2dbb4-aa0b-4956-af1e-42fd1ea0a1ce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16" y="2306407"/>
            <a:ext cx="6837569" cy="318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3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8" y="1711816"/>
            <a:ext cx="11662524" cy="44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79" y="1828524"/>
            <a:ext cx="9326102" cy="39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40962" name="Picture 2" descr="https://ucarecdn.com/0b0a4e14-02b2-4377-a03c-45ec85c7bae8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12" y="2573741"/>
            <a:ext cx="99155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26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Встраивание </a:t>
            </a:r>
            <a:r>
              <a:rPr lang="en-US" sz="3600" dirty="0" smtClean="0"/>
              <a:t>HTML</a:t>
            </a:r>
            <a:r>
              <a:rPr lang="ru-RU" sz="3600" dirty="0"/>
              <a:t> </a:t>
            </a:r>
            <a:r>
              <a:rPr lang="ru-RU" sz="3600" dirty="0" smtClean="0"/>
              <a:t>через </a:t>
            </a:r>
            <a:r>
              <a:rPr lang="en-US" sz="3600" dirty="0" smtClean="0"/>
              <a:t>iframe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43010" name="Picture 2" descr="https://ucarecdn.com/333ac485-973a-45f1-b1b8-c39d31e30b6d/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1" b="8952"/>
          <a:stretch/>
        </p:blipFill>
        <p:spPr bwMode="auto">
          <a:xfrm>
            <a:off x="2487036" y="1369276"/>
            <a:ext cx="6954738" cy="48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Встраивание </a:t>
            </a:r>
            <a:r>
              <a:rPr lang="en-US" sz="3600" dirty="0" smtClean="0"/>
              <a:t>HTML</a:t>
            </a:r>
            <a:r>
              <a:rPr lang="ru-RU" sz="3600" dirty="0"/>
              <a:t> </a:t>
            </a:r>
            <a:r>
              <a:rPr lang="ru-RU" sz="3600" dirty="0" smtClean="0"/>
              <a:t>через </a:t>
            </a:r>
            <a:r>
              <a:rPr lang="en-US" sz="3600" dirty="0" smtClean="0"/>
              <a:t>iframe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49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45058" name="Picture 2" descr="https://ucarecdn.com/44922ac9-cc5e-4b8e-851e-84da2da87dd2/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3" b="8171"/>
          <a:stretch/>
        </p:blipFill>
        <p:spPr bwMode="auto">
          <a:xfrm>
            <a:off x="2643546" y="1388225"/>
            <a:ext cx="6749836" cy="48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9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План лекции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r>
              <a:rPr lang="en-US" sz="3200" dirty="0" smtClean="0"/>
              <a:t>HTML</a:t>
            </a:r>
          </a:p>
          <a:p>
            <a:r>
              <a:rPr lang="en-US" sz="3200" dirty="0" smtClean="0"/>
              <a:t>CSS</a:t>
            </a:r>
          </a:p>
          <a:p>
            <a:r>
              <a:rPr lang="en-US" sz="3200" dirty="0" smtClean="0"/>
              <a:t>JavaScript</a:t>
            </a:r>
            <a:r>
              <a:rPr lang="ru-RU" sz="3200" dirty="0" smtClean="0"/>
              <a:t> (если успеем)</a:t>
            </a:r>
            <a:endParaRPr lang="ru-RU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79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Встраивание </a:t>
            </a:r>
            <a:r>
              <a:rPr lang="en-US" sz="3600" dirty="0" smtClean="0"/>
              <a:t>HTML</a:t>
            </a:r>
            <a:r>
              <a:rPr lang="ru-RU" sz="3600" dirty="0"/>
              <a:t> </a:t>
            </a:r>
            <a:r>
              <a:rPr lang="ru-RU" sz="3600" dirty="0" smtClean="0"/>
              <a:t>через </a:t>
            </a:r>
            <a:r>
              <a:rPr lang="en-US" sz="3600" dirty="0" smtClean="0"/>
              <a:t>iframe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46082" name="Picture 2" descr="https://ucarecdn.com/f7ac2bb8-34bf-4a0f-aee1-d723748ff17c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065" y="1585938"/>
            <a:ext cx="8748722" cy="44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2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Встраивание </a:t>
            </a:r>
            <a:r>
              <a:rPr lang="en-US" sz="3600" dirty="0" smtClean="0"/>
              <a:t>HTML</a:t>
            </a:r>
            <a:r>
              <a:rPr lang="ru-RU" sz="3600" dirty="0"/>
              <a:t> </a:t>
            </a:r>
            <a:r>
              <a:rPr lang="ru-RU" sz="3600" dirty="0" smtClean="0"/>
              <a:t>через </a:t>
            </a:r>
            <a:r>
              <a:rPr lang="en-US" sz="3600" dirty="0" smtClean="0"/>
              <a:t>iframe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47106" name="Picture 2" descr="https://ucarecdn.com/e7eba965-ba24-4b5e-8761-a5c8b9c20400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1" y="1728257"/>
            <a:ext cx="11336350" cy="424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4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ru-RU" sz="3600" dirty="0" smtClean="0"/>
              <a:t>Встраивание </a:t>
            </a:r>
            <a:r>
              <a:rPr lang="en-US" sz="3600" dirty="0" smtClean="0"/>
              <a:t>HTML</a:t>
            </a:r>
            <a:r>
              <a:rPr lang="ru-RU" sz="3600" dirty="0"/>
              <a:t> </a:t>
            </a:r>
            <a:r>
              <a:rPr lang="ru-RU" sz="3600" dirty="0" smtClean="0"/>
              <a:t>через </a:t>
            </a:r>
            <a:r>
              <a:rPr lang="en-US" sz="3600" dirty="0" smtClean="0"/>
              <a:t>iframe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48130" name="Picture 2" descr="https://ucarecdn.com/0c2b6dce-b779-4890-a0f9-ee413be87e8e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/>
        </p:blipFill>
        <p:spPr bwMode="auto">
          <a:xfrm>
            <a:off x="342639" y="1801171"/>
            <a:ext cx="11538395" cy="403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3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CSS (</a:t>
            </a:r>
            <a:r>
              <a:rPr lang="ru-RU" sz="3200" dirty="0" err="1"/>
              <a:t>Cascading</a:t>
            </a:r>
            <a:r>
              <a:rPr lang="ru-RU" sz="3200" dirty="0"/>
              <a:t> </a:t>
            </a:r>
            <a:r>
              <a:rPr lang="ru-RU" sz="3200" dirty="0" err="1"/>
              <a:t>Style</a:t>
            </a:r>
            <a:r>
              <a:rPr lang="ru-RU" sz="3200" dirty="0"/>
              <a:t> </a:t>
            </a:r>
            <a:r>
              <a:rPr lang="ru-RU" sz="3200" dirty="0" err="1"/>
              <a:t>Sheets</a:t>
            </a:r>
            <a:r>
              <a:rPr lang="ru-RU" sz="3200" dirty="0"/>
              <a:t>) — это код, который используется для стилизации веб-страницы. Изменить цвет текста, изменить размер текста, закрасить фон конкретным цветом, добавить рамку вокруг контента, указать ширину и высоту изображения - все это можно сделать при помощи CSS.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15525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49154" name="Picture 2" descr="https://ucarecdn.com/8e7f0b65-d0a9-4234-8858-b94b9e7a21d5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43" y="1785212"/>
            <a:ext cx="5527714" cy="40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Типы селекторов:</a:t>
            </a:r>
          </a:p>
          <a:p>
            <a:r>
              <a:rPr lang="ru-RU" sz="3200" dirty="0"/>
              <a:t>Селектор элемента</a:t>
            </a:r>
          </a:p>
          <a:p>
            <a:r>
              <a:rPr lang="ru-RU" sz="3200" dirty="0"/>
              <a:t>ID селектор</a:t>
            </a:r>
          </a:p>
          <a:p>
            <a:r>
              <a:rPr lang="ru-RU" sz="3200" dirty="0"/>
              <a:t>Селектор класса</a:t>
            </a:r>
          </a:p>
          <a:p>
            <a:r>
              <a:rPr lang="ru-RU" sz="3200" dirty="0"/>
              <a:t>Селектор атрибута</a:t>
            </a:r>
          </a:p>
          <a:p>
            <a:r>
              <a:rPr lang="ru-RU" sz="3200" dirty="0"/>
              <a:t>Селектор </a:t>
            </a:r>
            <a:r>
              <a:rPr lang="ru-RU" sz="3200" dirty="0" err="1"/>
              <a:t>псевдокласса</a:t>
            </a:r>
            <a:endParaRPr lang="ru-RU" sz="3200" dirty="0"/>
          </a:p>
          <a:p>
            <a:r>
              <a:rPr lang="ru-RU" sz="3200" dirty="0"/>
              <a:t>Селектор </a:t>
            </a:r>
            <a:r>
              <a:rPr lang="ru-RU" sz="3200" dirty="0" err="1"/>
              <a:t>псевдоэлемента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803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Способы подключения стилей:</a:t>
            </a:r>
          </a:p>
          <a:p>
            <a:pPr marL="0" indent="0">
              <a:buNone/>
            </a:pPr>
            <a:endParaRPr lang="ru-RU" sz="3200" dirty="0" smtClean="0"/>
          </a:p>
          <a:p>
            <a:r>
              <a:rPr lang="ru-RU" sz="3200" dirty="0" err="1"/>
              <a:t>inline</a:t>
            </a:r>
            <a:r>
              <a:rPr lang="ru-RU" sz="3200" dirty="0"/>
              <a:t>-стиль (внутренние стили)</a:t>
            </a:r>
          </a:p>
          <a:p>
            <a:r>
              <a:rPr lang="ru-RU" sz="3200" dirty="0"/>
              <a:t>глобальные стили</a:t>
            </a:r>
          </a:p>
          <a:p>
            <a:r>
              <a:rPr lang="ru-RU" sz="3200" dirty="0"/>
              <a:t>стили из файла (связанные стили)</a:t>
            </a:r>
          </a:p>
          <a:p>
            <a:r>
              <a:rPr lang="ru-RU" sz="3200" dirty="0"/>
              <a:t>импортированные стили</a:t>
            </a:r>
          </a:p>
        </p:txBody>
      </p:sp>
    </p:spTree>
    <p:extLst>
      <p:ext uri="{BB962C8B-B14F-4D97-AF65-F5344CB8AC3E}">
        <p14:creationId xmlns:p14="http://schemas.microsoft.com/office/powerpoint/2010/main" val="66295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52226" name="Picture 2" descr="https://ucarecdn.com/ebd1290a-940f-4fb8-886a-5f5368546659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4" y="2206495"/>
            <a:ext cx="11435951" cy="369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2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54274" name="Picture 2" descr="https://ucarecdn.com/479ebb4c-117d-4a09-a04b-6634e6685a74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69" y="1658682"/>
            <a:ext cx="9835090" cy="458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08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59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55298" name="Picture 2" descr="https://ucarecdn.com/3a60122f-971f-4576-8ed7-f1c4b6f3fab5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54" y="1537454"/>
            <a:ext cx="11689292" cy="44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42"/>
            <a:ext cx="8222673" cy="1188720"/>
          </a:xfrm>
        </p:spPr>
        <p:txBody>
          <a:bodyPr/>
          <a:lstStyle/>
          <a:p>
            <a:r>
              <a:rPr lang="ru-RU" dirty="0" smtClean="0"/>
              <a:t>Направление развития курса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5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 smtClean="0"/>
              <a:t>Сегодня поговорим про разработку интерфейсной части веб-приложения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Интерфейс веб-приложения состоит из наборов файлов </a:t>
            </a:r>
            <a:r>
              <a:rPr lang="en-US" sz="2400" dirty="0" smtClean="0"/>
              <a:t>html, </a:t>
            </a:r>
            <a:r>
              <a:rPr lang="en-US" sz="2400" dirty="0" err="1" smtClean="0"/>
              <a:t>css</a:t>
            </a:r>
            <a:r>
              <a:rPr lang="en-US" sz="2400" dirty="0" smtClean="0"/>
              <a:t>, </a:t>
            </a:r>
            <a:r>
              <a:rPr lang="en-US" sz="2400" dirty="0" err="1" smtClean="0"/>
              <a:t>js</a:t>
            </a:r>
            <a:r>
              <a:rPr lang="ru-RU" sz="2400" dirty="0" smtClean="0"/>
              <a:t>. Хранится на серверной части, а используется уже непосредственно на клиентской</a:t>
            </a:r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4379"/>
          <a:stretch/>
        </p:blipFill>
        <p:spPr>
          <a:xfrm>
            <a:off x="1095895" y="3663822"/>
            <a:ext cx="9536084" cy="127747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962891" y="5298728"/>
            <a:ext cx="10117973" cy="586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Направление развития курса</a:t>
            </a:r>
            <a:endParaRPr lang="ru-RU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</a:t>
            </a:fld>
            <a:endParaRPr lang="ru-RU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6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0" y="3902774"/>
            <a:ext cx="3872952" cy="192444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Универсальный селектор соответствует элементам любого типа. Обычно в начало CSS файла вставляют следующий код, который означает, что у всех элементов свойства </a:t>
            </a:r>
            <a:r>
              <a:rPr lang="ru-RU" sz="3200" dirty="0" err="1"/>
              <a:t>padding</a:t>
            </a:r>
            <a:r>
              <a:rPr lang="ru-RU" sz="3200" dirty="0"/>
              <a:t> и </a:t>
            </a:r>
            <a:r>
              <a:rPr lang="ru-RU" sz="3200" dirty="0" err="1"/>
              <a:t>margin</a:t>
            </a:r>
            <a:r>
              <a:rPr lang="ru-RU" sz="3200" dirty="0"/>
              <a:t> будут равны 0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20400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56322" name="Picture 2" descr="https://ucarecdn.com/46c0344f-7018-4134-9330-032e0bea0503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7" y="2140366"/>
            <a:ext cx="11530126" cy="359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5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58370" name="Picture 2" descr="https://ucarecdn.com/2d2b7fe7-26b1-4bf0-8d34-41357f291bde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3" y="1740473"/>
            <a:ext cx="11568411" cy="446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59394" name="Picture 2" descr="https://ucarecdn.com/3e5f60dd-3f8d-4f1c-b16d-6cc8afd94406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1" y="1466991"/>
            <a:ext cx="11409275" cy="458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9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0418" name="Picture 2" descr="https://ucarecdn.com/3dac5484-7fa1-4893-bebd-8de9bc286109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19" y="1364945"/>
            <a:ext cx="9782290" cy="488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7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Селектор атрибута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1442" name="Picture 2" descr="https://ucarecdn.com/5153ea7d-4d89-4b9a-810c-032275f8292e/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43" y="1928410"/>
            <a:ext cx="11282892" cy="37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84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Селектор </a:t>
            </a:r>
            <a:r>
              <a:rPr lang="ru-RU" sz="3600" dirty="0" err="1" smtClean="0"/>
              <a:t>псевдокласса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2466" name="Picture 2" descr="https://ucarecdn.com/1e7029af-0423-455a-b7ca-25ac7f36295b/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9" y="1621212"/>
            <a:ext cx="11376020" cy="443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Селектор </a:t>
            </a:r>
            <a:r>
              <a:rPr lang="ru-RU" sz="3600" dirty="0" err="1" smtClean="0"/>
              <a:t>псевдоэлемента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3490" name="Picture 2" descr="https://ucarecdn.com/71e59f2f-cba4-4892-9e24-f8db9318fdb4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9" y="1974607"/>
            <a:ext cx="11737281" cy="387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Шрифты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4514" name="Picture 2" descr="https://ucarecdn.com/1f919919-e353-4e5d-9e8d-4f300d13d7d0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07" y="1547380"/>
            <a:ext cx="10681759" cy="450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1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figma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69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5540" name="Picture 4" descr="https://ucarecdn.com/18832c28-a601-40af-bc3e-6f9557c149e6/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35" y="1368412"/>
            <a:ext cx="8980129" cy="487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8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HTML (</a:t>
            </a:r>
            <a:r>
              <a:rPr lang="en-US" sz="3200" dirty="0" err="1"/>
              <a:t>HyperText</a:t>
            </a:r>
            <a:r>
              <a:rPr lang="en-US" sz="3200" dirty="0"/>
              <a:t> Markup Language) — «</a:t>
            </a:r>
            <a:r>
              <a:rPr lang="ru-RU" sz="3200" dirty="0"/>
              <a:t>язык гипертекстовой разметки</a:t>
            </a:r>
            <a:r>
              <a:rPr lang="ru-RU" sz="3200" dirty="0" smtClean="0"/>
              <a:t>».</a:t>
            </a:r>
            <a:r>
              <a:rPr lang="en-US" sz="3200" dirty="0" smtClean="0"/>
              <a:t> </a:t>
            </a:r>
            <a:r>
              <a:rPr lang="ru-RU" sz="3200" dirty="0" smtClean="0"/>
              <a:t>Определяет структуру </a:t>
            </a:r>
            <a:r>
              <a:rPr lang="en-US" sz="3200" dirty="0" smtClean="0"/>
              <a:t>web-</a:t>
            </a:r>
            <a:r>
              <a:rPr lang="ru-RU" sz="3200" dirty="0" smtClean="0"/>
              <a:t>страницы. Состоит из тегов: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pic>
        <p:nvPicPr>
          <p:cNvPr id="2052" name="Picture 4" descr="https://ucarecdn.com/283353ac-6af6-4aed-9764-430cdd763377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82" y="2767086"/>
            <a:ext cx="8574635" cy="33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stepik.org/course/82108/syllabus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92260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BOX MODEL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6562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828" y="1374253"/>
            <a:ext cx="5472344" cy="48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BOX MODEL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74754" name="Picture 2" descr="https://ucarecdn.com/6eaa24a2-d6bb-4517-9726-dbb1dae18bef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4" y="1360082"/>
            <a:ext cx="7041092" cy="47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Свойства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7586" name="Picture 2" descr="https://ucarecdn.com/7d3aa2df-75d2-40ce-81c7-17b6c23636da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37" y="1396112"/>
            <a:ext cx="8426517" cy="482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53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Свойства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73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8610" name="Picture 2" descr="https://ucarecdn.com/8781e384-5688-44b2-89a7-e0300a50f70b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48" y="1484810"/>
            <a:ext cx="10622589" cy="4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2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Свойства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74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69634" name="Picture 2" descr="https://ucarecdn.com/5abb3829-bd2a-4e0f-85a5-efe8c58ab0cd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06" y="1414365"/>
            <a:ext cx="10622188" cy="47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17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Свойства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75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70658" name="Picture 2" descr="https://ucarecdn.com/607b7b4a-7b7f-4ff7-a049-0fc38104b4a3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19" y="1374273"/>
            <a:ext cx="9014450" cy="486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8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Свойства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76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71682" name="Picture 2" descr="https://ucarecdn.com/1af279b2-3d03-43bb-9d22-5952b0cb025e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14" y="1713131"/>
            <a:ext cx="11357416" cy="440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6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Свойства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77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72706" name="Picture 2" descr="https://ucarecdn.com/574840ff-0016-4814-8cef-4c6ab6474ebd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33" y="1408371"/>
            <a:ext cx="10614333" cy="479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8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Свойства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73730" name="Picture 2" descr="https://ucarecdn.com/d8c9c3e8-aa38-423e-ac9e-4e22e2b5f4f1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69" y="1416489"/>
            <a:ext cx="6043931" cy="47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Свойства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79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75778" name="Picture 2" descr="https://ucarecdn.com/792207e6-5dea-4d01-957b-25fc79344148/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4" y="1355558"/>
            <a:ext cx="11659532" cy="490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Теги можно вкладывать друг в друга: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8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pic>
        <p:nvPicPr>
          <p:cNvPr id="6146" name="Picture 2" descr="https://ucarecdn.com/f0d178f4-6178-47ff-8891-b70897338b41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3612897"/>
            <a:ext cx="11501943" cy="125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stepik.org/course/82108/syllabus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9847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CSS</a:t>
            </a:r>
            <a:r>
              <a:rPr lang="ru-RU" sz="3600" dirty="0" smtClean="0"/>
              <a:t>. Свойства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80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stepik.org/course/82108/syllabus</a:t>
            </a:r>
            <a:endParaRPr lang="ru-RU" sz="2400" dirty="0" smtClean="0"/>
          </a:p>
        </p:txBody>
      </p:sp>
      <p:pic>
        <p:nvPicPr>
          <p:cNvPr id="76802" name="Picture 2" descr="https://ucarecdn.com/5dee6de7-23f2-49db-8099-82aa81abf552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2" y="1541341"/>
            <a:ext cx="10918825" cy="461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84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DOM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81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pic>
        <p:nvPicPr>
          <p:cNvPr id="8" name="Picture 4" descr="https://avatars.mds.yandex.net/get-entity_search/1327047/883146213/S600xU_2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25" y="1428386"/>
            <a:ext cx="9062258" cy="47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65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DOM</a:t>
            </a:r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82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pic>
        <p:nvPicPr>
          <p:cNvPr id="6" name="Picture 2" descr="https://habrastorage.org/r/w1560/webt/vy/30/eh/vy30eha1riss2agnsvnzbk2bwl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5" y="1373995"/>
            <a:ext cx="10601236" cy="48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3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543"/>
            <a:ext cx="7729728" cy="1188720"/>
          </a:xfrm>
        </p:spPr>
        <p:txBody>
          <a:bodyPr/>
          <a:lstStyle/>
          <a:p>
            <a:r>
              <a:rPr lang="en-US" dirty="0" err="1"/>
              <a:t>FlexBox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83</a:t>
            </a:fld>
            <a:endParaRPr lang="ru-RU"/>
          </a:p>
        </p:txBody>
      </p:sp>
      <p:pic>
        <p:nvPicPr>
          <p:cNvPr id="1026" name="Picture 2" descr="https://ucarecdn.com/0cd98dfb-3ec9-41a1-bab7-a365c4979572/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2" y="1712421"/>
            <a:ext cx="11641550" cy="489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407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01" y="75230"/>
            <a:ext cx="7729728" cy="1188720"/>
          </a:xfrm>
        </p:spPr>
        <p:txBody>
          <a:bodyPr/>
          <a:lstStyle/>
          <a:p>
            <a:r>
              <a:rPr lang="en-US" dirty="0" err="1"/>
              <a:t>FlexBox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84</a:t>
            </a:fld>
            <a:endParaRPr lang="ru-RU"/>
          </a:p>
        </p:txBody>
      </p:sp>
      <p:pic>
        <p:nvPicPr>
          <p:cNvPr id="2052" name="Picture 4" descr="https://ucarecdn.com/cab1ea26-b3e1-4e45-8057-135d2fa6bb09/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8" y="1379913"/>
            <a:ext cx="11575364" cy="502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9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01" y="75230"/>
            <a:ext cx="7729728" cy="1188720"/>
          </a:xfrm>
        </p:spPr>
        <p:txBody>
          <a:bodyPr/>
          <a:lstStyle/>
          <a:p>
            <a:r>
              <a:rPr lang="en-US" dirty="0" err="1"/>
              <a:t>FlexBox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85</a:t>
            </a:fld>
            <a:endParaRPr lang="ru-RU"/>
          </a:p>
        </p:txBody>
      </p:sp>
      <p:pic>
        <p:nvPicPr>
          <p:cNvPr id="3074" name="Picture 2" descr="https://ucarecdn.com/aa6dfd94-24ed-440e-928a-c15dadd357cf/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" y="1327505"/>
            <a:ext cx="11496240" cy="547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63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01" y="66918"/>
            <a:ext cx="7729728" cy="1188720"/>
          </a:xfrm>
        </p:spPr>
        <p:txBody>
          <a:bodyPr/>
          <a:lstStyle/>
          <a:p>
            <a:r>
              <a:rPr lang="en-US" dirty="0" err="1"/>
              <a:t>FlexBox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86</a:t>
            </a:fld>
            <a:endParaRPr lang="ru-RU"/>
          </a:p>
        </p:txBody>
      </p:sp>
      <p:pic>
        <p:nvPicPr>
          <p:cNvPr id="4098" name="Picture 2" descr="https://ucarecdn.com/858c301c-f6c4-4897-9a94-c2039ae27d8b/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1" y="1310081"/>
            <a:ext cx="11803812" cy="535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444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01" y="83543"/>
            <a:ext cx="7729728" cy="1188720"/>
          </a:xfrm>
        </p:spPr>
        <p:txBody>
          <a:bodyPr/>
          <a:lstStyle/>
          <a:p>
            <a:r>
              <a:rPr lang="en-US" dirty="0" err="1"/>
              <a:t>FlexBox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87</a:t>
            </a:fld>
            <a:endParaRPr lang="ru-RU"/>
          </a:p>
        </p:txBody>
      </p:sp>
      <p:pic>
        <p:nvPicPr>
          <p:cNvPr id="5122" name="Picture 2" descr="https://ucarecdn.com/87526e48-7685-4ab8-8fe0-b671ca2539f4/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" y="1376156"/>
            <a:ext cx="11953441" cy="539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066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01" y="91856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Стилизация меню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88</a:t>
            </a:fld>
            <a:endParaRPr lang="ru-RU"/>
          </a:p>
        </p:txBody>
      </p:sp>
      <p:pic>
        <p:nvPicPr>
          <p:cNvPr id="6146" name="Picture 2" descr="https://ucarecdn.com/e35310d0-b9b6-46e1-8d78-92ac35df1fff/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" y="1355332"/>
            <a:ext cx="11953442" cy="541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968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23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Стилизация меню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89</a:t>
            </a:fld>
            <a:endParaRPr lang="ru-RU"/>
          </a:p>
        </p:txBody>
      </p:sp>
      <p:pic>
        <p:nvPicPr>
          <p:cNvPr id="7170" name="Picture 2" descr="https://ucarecdn.com/33a3d00a-0988-4b1e-848c-9f6d8cc8353f/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" y="1392021"/>
            <a:ext cx="11986952" cy="536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83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"/>
            <a:ext cx="9709266" cy="1271847"/>
          </a:xfrm>
        </p:spPr>
        <p:txBody>
          <a:bodyPr>
            <a:noAutofit/>
          </a:bodyPr>
          <a:lstStyle/>
          <a:p>
            <a:r>
              <a:rPr lang="en-US" sz="3600" dirty="0" smtClean="0"/>
              <a:t>HTML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546167"/>
            <a:ext cx="11529753" cy="4796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Также необходимо соблюдать правил</a:t>
            </a:r>
            <a:r>
              <a:rPr lang="ru-RU" sz="3200" dirty="0"/>
              <a:t>а</a:t>
            </a:r>
            <a:r>
              <a:rPr lang="ru-RU" sz="3200" dirty="0" smtClean="0"/>
              <a:t> вложенности. Тег должен быть закрыт внутри тех же тегов, где и был открыт: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67481" y="285747"/>
            <a:ext cx="720956" cy="700350"/>
          </a:xfrm>
        </p:spPr>
        <p:txBody>
          <a:bodyPr>
            <a:noAutofit/>
          </a:bodyPr>
          <a:lstStyle/>
          <a:p>
            <a:fld id="{5C32D7C4-B068-4E78-8ABB-A6663093F25A}" type="slidenum">
              <a:rPr lang="ru-RU" sz="2800" smtClean="0"/>
              <a:t>9</a:t>
            </a:fld>
            <a:endParaRPr lang="ru-RU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9709265" y="6342611"/>
            <a:ext cx="2482734" cy="5153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17.09.2024</a:t>
            </a:r>
            <a:endParaRPr lang="ru-RU" dirty="0"/>
          </a:p>
        </p:txBody>
      </p:sp>
      <p:pic>
        <p:nvPicPr>
          <p:cNvPr id="1026" name="Picture 2" descr="https://ucarecdn.com/837466a1-fa6c-4b68-b917-8fc71e97d5cd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" y="3516804"/>
            <a:ext cx="11577971" cy="10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" y="6342611"/>
            <a:ext cx="9709264" cy="515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Источник: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stepik.org/course/82108/syllabus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8681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01" y="66917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Стилизация меню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90</a:t>
            </a:fld>
            <a:endParaRPr lang="ru-RU"/>
          </a:p>
        </p:txBody>
      </p:sp>
      <p:pic>
        <p:nvPicPr>
          <p:cNvPr id="8194" name="Picture 2" descr="https://ucarecdn.com/5971beaf-1365-4d39-94d1-642ca40e6fe1/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6" y="1762298"/>
            <a:ext cx="11106039" cy="45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308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01" y="66918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Стилизация фрагмента</a:t>
            </a:r>
            <a:br>
              <a:rPr lang="ru-RU" b="1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91</a:t>
            </a:fld>
            <a:endParaRPr lang="ru-RU"/>
          </a:p>
        </p:txBody>
      </p:sp>
      <p:pic>
        <p:nvPicPr>
          <p:cNvPr id="9218" name="Picture 2" descr="https://ucarecdn.com/46fc3359-16e5-4775-bbfa-c639b3481227/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0" y="1496291"/>
            <a:ext cx="11693114" cy="508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220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 :3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08.09.2024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7C4-B068-4E78-8ABB-A6663093F25A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83022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11489</TotalTime>
  <Words>1065</Words>
  <Application>Microsoft Office PowerPoint</Application>
  <PresentationFormat>Widescreen</PresentationFormat>
  <Paragraphs>392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Corbel</vt:lpstr>
      <vt:lpstr>Gill Sans MT</vt:lpstr>
      <vt:lpstr>Parcel</vt:lpstr>
      <vt:lpstr>Основы web-разработки</vt:lpstr>
      <vt:lpstr>На «ты»</vt:lpstr>
      <vt:lpstr>Поиск багов в лекциях/лабораторных</vt:lpstr>
      <vt:lpstr>Лабораторные работы</vt:lpstr>
      <vt:lpstr>План лекции</vt:lpstr>
      <vt:lpstr>Направление развития курса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Dev TOOLS</vt:lpstr>
      <vt:lpstr>Структура WEB-страницы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Встраивание HTML через iframe</vt:lpstr>
      <vt:lpstr>Встраивание HTML через iframe</vt:lpstr>
      <vt:lpstr>Встраивание HTML через iframe</vt:lpstr>
      <vt:lpstr>Встраивание HTML через iframe</vt:lpstr>
      <vt:lpstr>Встраивание HTML через iframe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CSS. Селектор атрибута</vt:lpstr>
      <vt:lpstr>CSS. Селектор псевдокласса</vt:lpstr>
      <vt:lpstr>CSS. Селектор псевдоэлемента</vt:lpstr>
      <vt:lpstr>CSS. Шрифты</vt:lpstr>
      <vt:lpstr>figma</vt:lpstr>
      <vt:lpstr>BOX MODEL</vt:lpstr>
      <vt:lpstr>BOX MODEL</vt:lpstr>
      <vt:lpstr>CSS. Свойства</vt:lpstr>
      <vt:lpstr>CSS. Свойства</vt:lpstr>
      <vt:lpstr>CSS. Свойства</vt:lpstr>
      <vt:lpstr>CSS. Свойства</vt:lpstr>
      <vt:lpstr>CSS. Свойства</vt:lpstr>
      <vt:lpstr>CSS. Свойства</vt:lpstr>
      <vt:lpstr>CSS. Свойства</vt:lpstr>
      <vt:lpstr>CSS. Свойства</vt:lpstr>
      <vt:lpstr>CSS. Свойства</vt:lpstr>
      <vt:lpstr>DOM</vt:lpstr>
      <vt:lpstr>DOM</vt:lpstr>
      <vt:lpstr>FlexBox </vt:lpstr>
      <vt:lpstr>FlexBox</vt:lpstr>
      <vt:lpstr>FlexBox</vt:lpstr>
      <vt:lpstr>FlexBox</vt:lpstr>
      <vt:lpstr>FlexBox</vt:lpstr>
      <vt:lpstr>Стилизация меню  </vt:lpstr>
      <vt:lpstr>Стилизация меню  </vt:lpstr>
      <vt:lpstr>Стилизация меню  </vt:lpstr>
      <vt:lpstr>Стилизация фрагмента  </vt:lpstr>
      <vt:lpstr>Спасибо за внимание :3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Языки интернет-программирования</dc:title>
  <dc:creator>Valery Shtuzer</dc:creator>
  <cp:lastModifiedBy>Valery Shtuzer</cp:lastModifiedBy>
  <cp:revision>122</cp:revision>
  <dcterms:created xsi:type="dcterms:W3CDTF">2024-09-03T07:09:51Z</dcterms:created>
  <dcterms:modified xsi:type="dcterms:W3CDTF">2024-09-17T08:49:27Z</dcterms:modified>
</cp:coreProperties>
</file>